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</p:sldMasterIdLst>
  <p:notesMasterIdLst>
    <p:notesMasterId r:id="rId12"/>
  </p:notesMasterIdLst>
  <p:handoutMasterIdLst>
    <p:handoutMasterId r:id="rId13"/>
  </p:handoutMasterIdLst>
  <p:sldIdLst>
    <p:sldId id="270" r:id="rId3"/>
    <p:sldId id="330" r:id="rId4"/>
    <p:sldId id="316" r:id="rId5"/>
    <p:sldId id="329" r:id="rId6"/>
    <p:sldId id="315" r:id="rId7"/>
    <p:sldId id="321" r:id="rId8"/>
    <p:sldId id="322" r:id="rId9"/>
    <p:sldId id="317" r:id="rId10"/>
    <p:sldId id="264" r:id="rId11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FFFF66"/>
    <a:srgbClr val="0000FF"/>
    <a:srgbClr val="0070C0"/>
    <a:srgbClr val="00B05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7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5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81FB-407E-486C-BA96-735A122C7D39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17E06-D2C9-4E85-ABF8-CB855B628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373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DC4F-6055-4FAB-AA4E-447AEEFC7611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DFE0-EC00-45A2-9906-96B1BED1D8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1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54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41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3" y="565959"/>
            <a:ext cx="1482652" cy="3619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2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56" name="组合 55"/>
          <p:cNvGrpSpPr/>
          <p:nvPr userDrawn="1"/>
        </p:nvGrpSpPr>
        <p:grpSpPr>
          <a:xfrm>
            <a:off x="658813" y="341472"/>
            <a:ext cx="10853986" cy="199548"/>
            <a:chOff x="658813" y="341472"/>
            <a:chExt cx="10853986" cy="199548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  <p:sp>
        <p:nvSpPr>
          <p:cNvPr id="20" name="灯片编号占位符 6">
            <a:extLst>
              <a:ext uri="{FF2B5EF4-FFF2-40B4-BE49-F238E27FC236}">
                <a16:creationId xmlns="" xmlns:a16="http://schemas.microsoft.com/office/drawing/2014/main" id="{6501B267-1BC7-6246-B100-1B59230E8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4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章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94" y="-131758"/>
            <a:ext cx="12333294" cy="698975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38" name="组合 37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40" name="直接连接符 39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灯片编号占位符 6">
            <a:extLst>
              <a:ext uri="{FF2B5EF4-FFF2-40B4-BE49-F238E27FC236}">
                <a16:creationId xmlns="" xmlns:a16="http://schemas.microsoft.com/office/drawing/2014/main" id="{D3EC77C9-B62C-514D-9011-00B45C08C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2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章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112" y="-19669"/>
            <a:ext cx="12225112" cy="68973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56" name="组合 55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58" name="直接连接符 57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灯片编号占位符 6">
            <a:extLst>
              <a:ext uri="{FF2B5EF4-FFF2-40B4-BE49-F238E27FC236}">
                <a16:creationId xmlns="" xmlns:a16="http://schemas.microsoft.com/office/drawing/2014/main" id="{AA14D077-90E1-CD44-AE13-F13651605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0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章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94" y="-131758"/>
            <a:ext cx="12333294" cy="69897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50" y="341472"/>
            <a:ext cx="811049" cy="19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658813" y="440472"/>
            <a:ext cx="987964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6">
            <a:extLst>
              <a:ext uri="{FF2B5EF4-FFF2-40B4-BE49-F238E27FC236}">
                <a16:creationId xmlns="" xmlns:a16="http://schemas.microsoft.com/office/drawing/2014/main" id="{A05B25DD-C93D-8A46-9DD8-5DFDE9B41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4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章标题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spect="1" noChangeArrowheads="1" noTextEdit="1"/>
          </p:cNvSpPr>
          <p:nvPr userDrawn="1"/>
        </p:nvSpPr>
        <p:spPr bwMode="auto">
          <a:xfrm>
            <a:off x="658813" y="2027238"/>
            <a:ext cx="42116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29" name="组合 28"/>
          <p:cNvGrpSpPr/>
          <p:nvPr userDrawn="1"/>
        </p:nvGrpSpPr>
        <p:grpSpPr>
          <a:xfrm>
            <a:off x="658813" y="341472"/>
            <a:ext cx="10853986" cy="199548"/>
            <a:chOff x="658813" y="341472"/>
            <a:chExt cx="10853986" cy="199548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  <p:sp>
        <p:nvSpPr>
          <p:cNvPr id="26" name="灯片编号占位符 6">
            <a:extLst>
              <a:ext uri="{FF2B5EF4-FFF2-40B4-BE49-F238E27FC236}">
                <a16:creationId xmlns="" xmlns:a16="http://schemas.microsoft.com/office/drawing/2014/main" id="{4EB848A8-223B-9B41-A764-A1AFB1F07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8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658813" y="2663125"/>
            <a:ext cx="3509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38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56" name="组合 55"/>
          <p:cNvGrpSpPr/>
          <p:nvPr userDrawn="1"/>
        </p:nvGrpSpPr>
        <p:grpSpPr>
          <a:xfrm>
            <a:off x="658813" y="341472"/>
            <a:ext cx="10853986" cy="199548"/>
            <a:chOff x="658813" y="341472"/>
            <a:chExt cx="10853986" cy="199548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  <p:sp>
        <p:nvSpPr>
          <p:cNvPr id="20" name="灯片编号占位符 6">
            <a:extLst>
              <a:ext uri="{FF2B5EF4-FFF2-40B4-BE49-F238E27FC236}">
                <a16:creationId xmlns="" xmlns:a16="http://schemas.microsoft.com/office/drawing/2014/main" id="{6501B267-1BC7-6246-B100-1B59230E8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692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章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94" y="-131758"/>
            <a:ext cx="12333294" cy="698975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38" name="组合 37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40" name="直接连接符 39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灯片编号占位符 6">
            <a:extLst>
              <a:ext uri="{FF2B5EF4-FFF2-40B4-BE49-F238E27FC236}">
                <a16:creationId xmlns="" xmlns:a16="http://schemas.microsoft.com/office/drawing/2014/main" id="{D3EC77C9-B62C-514D-9011-00B45C08C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1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章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112" y="-19669"/>
            <a:ext cx="12225112" cy="68973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56" name="组合 55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58" name="直接连接符 57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灯片编号占位符 6">
            <a:extLst>
              <a:ext uri="{FF2B5EF4-FFF2-40B4-BE49-F238E27FC236}">
                <a16:creationId xmlns="" xmlns:a16="http://schemas.microsoft.com/office/drawing/2014/main" id="{AA14D077-90E1-CD44-AE13-F13651605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10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章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94" y="-131758"/>
            <a:ext cx="12333294" cy="69897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50" y="341472"/>
            <a:ext cx="811049" cy="19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658813" y="440472"/>
            <a:ext cx="987964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6">
            <a:extLst>
              <a:ext uri="{FF2B5EF4-FFF2-40B4-BE49-F238E27FC236}">
                <a16:creationId xmlns="" xmlns:a16="http://schemas.microsoft.com/office/drawing/2014/main" id="{A05B25DD-C93D-8A46-9DD8-5DFDE9B41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75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章标题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spect="1" noChangeArrowheads="1" noTextEdit="1"/>
          </p:cNvSpPr>
          <p:nvPr userDrawn="1"/>
        </p:nvSpPr>
        <p:spPr bwMode="auto">
          <a:xfrm>
            <a:off x="658813" y="2027238"/>
            <a:ext cx="42116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29" name="组合 28"/>
          <p:cNvGrpSpPr/>
          <p:nvPr userDrawn="1"/>
        </p:nvGrpSpPr>
        <p:grpSpPr>
          <a:xfrm>
            <a:off x="658813" y="341472"/>
            <a:ext cx="10853986" cy="199548"/>
            <a:chOff x="658813" y="341472"/>
            <a:chExt cx="10853986" cy="199548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  <p:sp>
        <p:nvSpPr>
          <p:cNvPr id="26" name="灯片编号占位符 6">
            <a:extLst>
              <a:ext uri="{FF2B5EF4-FFF2-40B4-BE49-F238E27FC236}">
                <a16:creationId xmlns="" xmlns:a16="http://schemas.microsoft.com/office/drawing/2014/main" id="{4EB848A8-223B-9B41-A764-A1AFB1F07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00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658813" y="2663125"/>
            <a:ext cx="3509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altLang="zh-CN" sz="4400" smtClean="0">
                <a:solidFill>
                  <a:schemeClr val="bg1"/>
                </a:solidFill>
              </a:rPr>
              <a:t> </a:t>
            </a:r>
            <a:r>
              <a:rPr lang="en-US" altLang="zh-CN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901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41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3" y="565959"/>
            <a:ext cx="1482652" cy="3619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41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3" y="565959"/>
            <a:ext cx="1482652" cy="3619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539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6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___1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590400" y="2361600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Calibri" panose="020F0502020204030204" charset="0"/>
              </a:rPr>
              <a:t>废水异常超标或中断演练报告</a:t>
            </a:r>
            <a:endParaRPr lang="zh-TW" altLang="en-US" sz="4800" dirty="0">
              <a:solidFill>
                <a:schemeClr val="bg1"/>
              </a:solidFill>
              <a:latin typeface="Arial" panose="020B0604020202020204" pitchFamily="34" charset="0"/>
              <a:ea typeface="思源黑体 Medium" panose="020B0600000000000000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590508" y="3750317"/>
            <a:ext cx="235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solidFill>
                <a:schemeClr val="bg1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FAC</a:t>
            </a:r>
          </a:p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ATX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OCT. 22, 2025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6CEDF5DD-AAEA-484B-930C-644DDADEF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2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687335" y="612013"/>
            <a:ext cx="408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rgbClr val="CD301D"/>
                </a:solidFill>
                <a:latin typeface="Arial" panose="020B0604020202020204" pitchFamily="34" charset="0"/>
                <a:ea typeface="思源黑体 Medium" panose="020B0600000000000000" pitchFamily="34" charset="-122"/>
              </a:rPr>
              <a:t>目录  </a:t>
            </a:r>
            <a:r>
              <a:rPr lang="en-US" altLang="zh-CN" sz="3600" smtClean="0">
                <a:solidFill>
                  <a:srgbClr val="CD301D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CONTENTS</a:t>
            </a:r>
            <a:endParaRPr lang="zh-CN" altLang="en-US" sz="3600" dirty="0">
              <a:solidFill>
                <a:srgbClr val="CD301D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687335" y="1652240"/>
            <a:ext cx="4220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01 </a:t>
            </a:r>
            <a:r>
              <a:rPr lang="zh-CN" altLang="en-US" sz="3600" dirty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组织表</a:t>
            </a:r>
            <a:endParaRPr lang="en-US" altLang="zh-CN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	</a:t>
            </a:r>
            <a:endParaRPr lang="en-US" altLang="zh-CN" sz="1600" dirty="0" smtClean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endParaRPr lang="zh-CN" altLang="en-US" sz="3600" dirty="0" smtClean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02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组织职责</a:t>
            </a:r>
            <a:r>
              <a:rPr lang="en-US" altLang="zh-CN" sz="1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	</a:t>
            </a:r>
          </a:p>
          <a:p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03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演练计划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4"/>
          <p:cNvSpPr txBox="1"/>
          <p:nvPr/>
        </p:nvSpPr>
        <p:spPr>
          <a:xfrm>
            <a:off x="6615305" y="1652240"/>
            <a:ext cx="53305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04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演练照片</a:t>
            </a:r>
            <a:endParaRPr lang="en-US" altLang="zh-CN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	</a:t>
            </a:r>
            <a:endParaRPr lang="en-US" altLang="zh-CN" sz="1600" dirty="0" smtClean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05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签到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endParaRPr lang="zh-CN" altLang="en-US" sz="3600" dirty="0" smtClean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06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演练总结</a:t>
            </a:r>
            <a:endParaRPr lang="en-US" altLang="zh-CN" sz="1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3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560839" y="742694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组织表</a:t>
            </a:r>
            <a:endParaRPr lang="en-US" altLang="zh-CN" sz="3600" b="1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9" y="1389025"/>
            <a:ext cx="11012462" cy="496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5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600" b="0" i="0" u="none" strike="noStrike" kern="1200" cap="none" spc="0" normalizeH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Medium" panose="020B06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600" b="0" i="0" u="none" strike="noStrike" kern="1200" cap="none" spc="0" normalizeH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643135" y="59639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组织职责</a:t>
            </a:r>
            <a:endParaRPr kumimoji="0" lang="zh-CN" altLang="en-US" sz="3600" b="1" i="0" u="none" strike="noStrike" kern="1200" cap="none" spc="0" normalizeH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5" y="1242721"/>
            <a:ext cx="11177514" cy="525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5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600" y="592744"/>
            <a:ext cx="7254470" cy="978729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a typeface="微軟正黑體" charset="-120"/>
                <a:cs typeface="Microsoft JhengHei" charset="-120"/>
              </a:defRPr>
            </a:lvl1pPr>
          </a:lstStyle>
          <a:p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废水异常超标或中断演练计划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216" name="Picture 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0" y="1405720"/>
            <a:ext cx="11298303" cy="495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20846"/>
              </p:ext>
            </p:extLst>
          </p:nvPr>
        </p:nvGraphicFramePr>
        <p:xfrm>
          <a:off x="8843750" y="592744"/>
          <a:ext cx="1160059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工作表" showAsIcon="1" r:id="rId4" imgW="978692" imgH="615431" progId="Excel.Sheet.12">
                  <p:embed/>
                </p:oleObj>
              </mc:Choice>
              <mc:Fallback>
                <p:oleObj name="工作表" showAsIcon="1" r:id="rId4" imgW="978692" imgH="615431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750" y="592744"/>
                        <a:ext cx="1160059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2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6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600" y="741601"/>
            <a:ext cx="7254470" cy="58428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a typeface="微軟正黑體" charset="-120"/>
                <a:cs typeface="Microsoft JhengHei" charset="-120"/>
              </a:defRPr>
            </a:lvl1pPr>
          </a:lstStyle>
          <a:p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现场演练照片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3" y="1399913"/>
            <a:ext cx="230443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81" y="1399913"/>
            <a:ext cx="2200038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08" y="1414994"/>
            <a:ext cx="20431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05" y="1430076"/>
            <a:ext cx="2050458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383" y="1384831"/>
            <a:ext cx="212476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08" y="4023329"/>
            <a:ext cx="2163762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3" y="3977091"/>
            <a:ext cx="2420938" cy="17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59" y="4034133"/>
            <a:ext cx="2322512" cy="164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1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7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600" y="741601"/>
            <a:ext cx="7254470" cy="60256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a typeface="微軟正黑體" charset="-120"/>
                <a:cs typeface="Microsoft JhengHei" charset="-120"/>
              </a:defRPr>
            </a:lvl1pPr>
          </a:lstStyle>
          <a:p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现场演练签到表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t>8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1600" y="741600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演练总结</a:t>
            </a:r>
            <a:endParaRPr lang="zh-CN" altLang="en-US" sz="3600" b="1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1266" y="4347737"/>
            <a:ext cx="1850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/>
            <a:r>
              <a:rPr lang="en-US" altLang="zh-CN" sz="1400" noProof="1">
                <a:solidFill>
                  <a:srgbClr val="FFFFFF"/>
                </a:solidFill>
                <a:latin typeface="Arial" panose="020B0604020202020204" pitchFamily="34" charset="0"/>
                <a:ea typeface="思源黑体 Medium" panose="020B0600000000000000" pitchFamily="34" charset="-122"/>
              </a:rPr>
              <a:t>SZ</a:t>
            </a:r>
            <a:r>
              <a:rPr lang="zh-CN" altLang="en-US" sz="1400" noProof="1" smtClean="0">
                <a:solidFill>
                  <a:srgbClr val="FFFFFF"/>
                </a:solidFill>
                <a:latin typeface="Arial" panose="020B0604020202020204" pitchFamily="34" charset="0"/>
                <a:ea typeface="思源黑体 Medium" panose="020B0600000000000000" pitchFamily="34" charset="-122"/>
              </a:rPr>
              <a:t>文档</a:t>
            </a:r>
            <a:r>
              <a:rPr lang="zh-CN" altLang="en-US" sz="1400" noProof="1">
                <a:solidFill>
                  <a:srgbClr val="FFFFFF"/>
                </a:solidFill>
                <a:latin typeface="Arial" panose="020B0604020202020204" pitchFamily="34" charset="0"/>
                <a:ea typeface="思源黑体 Medium" panose="020B0600000000000000" pitchFamily="34" charset="-122"/>
              </a:rPr>
              <a:t>管控系统上线</a:t>
            </a:r>
            <a:endParaRPr lang="zh-CN" altLang="zh-CN" sz="1400" noProof="1">
              <a:solidFill>
                <a:srgbClr val="FFFFFF"/>
              </a:solidFill>
              <a:latin typeface="Arial" panose="020B0604020202020204" pitchFamily="34" charset="0"/>
              <a:ea typeface="思源黑体 Medium" panose="020B06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6161" y="1997839"/>
            <a:ext cx="10276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 演练评估与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总结：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预案演练要全过程记录演练过程，在全面分析演练记录及相关资料的基础上， 对比参演人员表现与演练目标要求，对演练活动及其组织过程作出客观评价，并 编写演练评估报告。所有应急演练活动都应进行演练评估。 在演练结束后，要根据演练记录、演练评估报告、应急预案、现场总结等材 料，对演练进行系统和全面的总结，并形成演练总结报告。演练参与单位也可对 本单位的演练情况进行总结。 演练总结报告的内容包括：演练目的、时间和地点、参演单位和人员、演练 方案概要、发现的问题与原因、经验和教训，以及改进有关工作的建议等。</a:t>
            </a:r>
          </a:p>
        </p:txBody>
      </p:sp>
    </p:spTree>
    <p:extLst>
      <p:ext uri="{BB962C8B-B14F-4D97-AF65-F5344CB8AC3E}">
        <p14:creationId xmlns:p14="http://schemas.microsoft.com/office/powerpoint/2010/main" val="29136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7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TX字体">
      <a:majorFont>
        <a:latin typeface="Arial"/>
        <a:ea typeface="思源黑体 Medium"/>
        <a:cs typeface=""/>
      </a:majorFont>
      <a:minorFont>
        <a:latin typeface="Arial"/>
        <a:ea typeface="思源黑体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2">
      <a:majorFont>
        <a:latin typeface="Arial"/>
        <a:ea typeface="思源黑体 Bold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6877</TotalTime>
  <Words>213</Words>
  <Application>Microsoft Office PowerPoint</Application>
  <PresentationFormat>宽屏</PresentationFormat>
  <Paragraphs>34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思源黑体 Bold</vt:lpstr>
      <vt:lpstr>思源黑体 CN Medium</vt:lpstr>
      <vt:lpstr>思源黑体 Medium</vt:lpstr>
      <vt:lpstr>宋体</vt:lpstr>
      <vt:lpstr>Arial</vt:lpstr>
      <vt:lpstr>Calibri</vt:lpstr>
      <vt:lpstr>Office 主题</vt:lpstr>
      <vt:lpstr>1_Office 主题</vt:lpstr>
      <vt:lpstr>Microsoft Excel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8L58C52</dc:creator>
  <cp:lastModifiedBy>207302</cp:lastModifiedBy>
  <cp:revision>287</cp:revision>
  <cp:lastPrinted>2022-01-25T10:04:55Z</cp:lastPrinted>
  <dcterms:created xsi:type="dcterms:W3CDTF">2022-01-25T03:57:18Z</dcterms:created>
  <dcterms:modified xsi:type="dcterms:W3CDTF">2025-10-31T09:06:18Z</dcterms:modified>
</cp:coreProperties>
</file>